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60" r:id="rId6"/>
    <p:sldId id="275" r:id="rId7"/>
    <p:sldId id="276" r:id="rId8"/>
    <p:sldId id="277" r:id="rId9"/>
    <p:sldId id="264" r:id="rId10"/>
    <p:sldId id="278" r:id="rId11"/>
    <p:sldId id="279" r:id="rId12"/>
    <p:sldId id="280" r:id="rId13"/>
    <p:sldId id="281" r:id="rId14"/>
  </p:sldIdLst>
  <p:sldSz cx="9144000" cy="6858000" type="screen4x3"/>
  <p:notesSz cx="9144000" cy="6858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42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42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42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326" y="1750948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8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79385" y="426847"/>
            <a:ext cx="6984365" cy="1123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42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7709" y="1977219"/>
            <a:ext cx="8608580" cy="3639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159635" y="0"/>
            <a:ext cx="6984365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47800" marR="5080" indent="-1435735" algn="r">
              <a:lnSpc>
                <a:spcPct val="100000"/>
              </a:lnSpc>
              <a:spcBef>
                <a:spcPts val="95"/>
              </a:spcBef>
            </a:pPr>
            <a:r>
              <a:rPr lang="ar-IQ" sz="2400" dirty="0" smtClean="0">
                <a:solidFill>
                  <a:schemeClr val="tx1"/>
                </a:solidFill>
              </a:rPr>
              <a:t>المحاضرة العاشرة</a:t>
            </a:r>
            <a:endParaRPr sz="2400">
              <a:solidFill>
                <a:schemeClr val="tx1"/>
              </a:solidFill>
            </a:endParaRPr>
          </a:p>
        </p:txBody>
      </p:sp>
      <p:sp>
        <p:nvSpPr>
          <p:cNvPr id="19" name="عنصر نائب للنص 18"/>
          <p:cNvSpPr>
            <a:spLocks noGrp="1"/>
          </p:cNvSpPr>
          <p:nvPr>
            <p:ph type="body" idx="1"/>
          </p:nvPr>
        </p:nvSpPr>
        <p:spPr>
          <a:xfrm>
            <a:off x="267709" y="2209800"/>
            <a:ext cx="8608580" cy="2133600"/>
          </a:xfrm>
        </p:spPr>
        <p:txBody>
          <a:bodyPr/>
          <a:lstStyle/>
          <a:p>
            <a:pPr algn="ctr"/>
            <a:r>
              <a:rPr lang="en-US" sz="4400" spc="-5" dirty="0" smtClean="0">
                <a:solidFill>
                  <a:srgbClr val="000000"/>
                </a:solidFill>
                <a:ea typeface="+mj-ea"/>
              </a:rPr>
              <a:t>The Inverse of Laplace </a:t>
            </a:r>
          </a:p>
          <a:p>
            <a:pPr algn="ctr"/>
            <a:r>
              <a:rPr lang="en-US" sz="4400" spc="-5" dirty="0" smtClean="0">
                <a:solidFill>
                  <a:srgbClr val="000000"/>
                </a:solidFill>
                <a:ea typeface="+mj-ea"/>
              </a:rPr>
              <a:t> Transform</a:t>
            </a:r>
            <a:endParaRPr lang="ar-IQ" dirty="0"/>
          </a:p>
        </p:txBody>
      </p:sp>
      <p:sp>
        <p:nvSpPr>
          <p:cNvPr id="14" name="object 14"/>
          <p:cNvSpPr txBox="1"/>
          <p:nvPr/>
        </p:nvSpPr>
        <p:spPr>
          <a:xfrm>
            <a:off x="2604642" y="3949997"/>
            <a:ext cx="4695190" cy="1654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7545">
              <a:lnSpc>
                <a:spcPts val="2655"/>
              </a:lnSpc>
            </a:pPr>
            <a:r>
              <a:rPr sz="2400" spc="-5" dirty="0">
                <a:latin typeface="Arial"/>
                <a:cs typeface="Arial"/>
              </a:rPr>
              <a:t>University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Technology</a:t>
            </a:r>
            <a:endParaRPr sz="2400">
              <a:latin typeface="Arial"/>
              <a:cs typeface="Arial"/>
            </a:endParaRPr>
          </a:p>
          <a:p>
            <a:pPr marL="464184">
              <a:lnSpc>
                <a:spcPct val="100000"/>
              </a:lnSpc>
              <a:spcBef>
                <a:spcPts val="565"/>
              </a:spcBef>
            </a:pPr>
            <a:r>
              <a:rPr sz="2400" spc="-5" dirty="0">
                <a:latin typeface="Arial"/>
                <a:cs typeface="Arial"/>
              </a:rPr>
              <a:t>Materials Engineering</a:t>
            </a:r>
            <a:r>
              <a:rPr sz="2400" dirty="0">
                <a:latin typeface="Arial"/>
                <a:cs typeface="Arial"/>
              </a:rPr>
              <a:t> Dept.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1970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Ceramics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Construction Materials  </a:t>
            </a:r>
            <a:r>
              <a:rPr sz="2400" dirty="0">
                <a:latin typeface="Arial"/>
                <a:cs typeface="Arial"/>
              </a:rPr>
              <a:t>By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167127" y="3913632"/>
            <a:ext cx="6007735" cy="1691639"/>
          </a:xfrm>
          <a:custGeom>
            <a:avLst/>
            <a:gdLst/>
            <a:ahLst/>
            <a:cxnLst/>
            <a:rect l="l" t="t" r="r" b="b"/>
            <a:pathLst>
              <a:path w="6007734" h="1691639">
                <a:moveTo>
                  <a:pt x="0" y="0"/>
                </a:moveTo>
                <a:lnTo>
                  <a:pt x="0" y="1691640"/>
                </a:lnTo>
                <a:lnTo>
                  <a:pt x="6007608" y="1691639"/>
                </a:lnTo>
                <a:lnTo>
                  <a:pt x="600760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001000" y="5806440"/>
            <a:ext cx="1143000" cy="457200"/>
          </a:xfrm>
          <a:custGeom>
            <a:avLst/>
            <a:gdLst/>
            <a:ahLst/>
            <a:cxnLst/>
            <a:rect l="l" t="t" r="r" b="b"/>
            <a:pathLst>
              <a:path w="1143000" h="457200">
                <a:moveTo>
                  <a:pt x="0" y="0"/>
                </a:moveTo>
                <a:lnTo>
                  <a:pt x="0" y="457200"/>
                </a:lnTo>
                <a:lnTo>
                  <a:pt x="1143000" y="457200"/>
                </a:lnTo>
                <a:lnTo>
                  <a:pt x="1143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965960" y="4370832"/>
            <a:ext cx="1828800" cy="457200"/>
          </a:xfrm>
          <a:custGeom>
            <a:avLst/>
            <a:gdLst/>
            <a:ahLst/>
            <a:cxnLst/>
            <a:rect l="l" t="t" r="r" b="b"/>
            <a:pathLst>
              <a:path w="1828800" h="457200">
                <a:moveTo>
                  <a:pt x="0" y="0"/>
                </a:moveTo>
                <a:lnTo>
                  <a:pt x="0" y="457200"/>
                </a:lnTo>
                <a:lnTo>
                  <a:pt x="1828799" y="457200"/>
                </a:lnTo>
                <a:lnTo>
                  <a:pt x="18287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534" y="421670"/>
            <a:ext cx="8406466" cy="582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9144000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8458199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762000"/>
            <a:ext cx="3886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533400" y="2057400"/>
            <a:ext cx="74676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pPr algn="l" rtl="0"/>
            <a:r>
              <a:rPr lang="en-US" sz="1000" b="1" dirty="0" smtClean="0">
                <a:cs typeface="+mj-cs"/>
              </a:rPr>
              <a:t> </a:t>
            </a:r>
            <a:r>
              <a:rPr lang="en-US" sz="2400" b="1" dirty="0" smtClean="0"/>
              <a:t>1. </a:t>
            </a:r>
            <a:r>
              <a:rPr lang="en-US" sz="2400" b="1" dirty="0" err="1" smtClean="0"/>
              <a:t>Chapra</a:t>
            </a:r>
            <a:r>
              <a:rPr lang="en-US" sz="2400" b="1" dirty="0" smtClean="0"/>
              <a:t>, Steven C., and Raymond P. </a:t>
            </a:r>
            <a:r>
              <a:rPr lang="en-US" sz="2400" b="1" dirty="0" err="1" smtClean="0"/>
              <a:t>Canale</a:t>
            </a:r>
            <a:r>
              <a:rPr lang="en-US" sz="2400" b="1" dirty="0" smtClean="0"/>
              <a:t>. Numerical methods for engineers. Vol. 2. New York: McGraw-Hill, 2012, p230.</a:t>
            </a:r>
          </a:p>
          <a:p>
            <a:pPr algn="l" rtl="0"/>
            <a:r>
              <a:rPr lang="en-US" sz="2400" b="1" dirty="0" smtClean="0"/>
              <a:t>2. Collins, George. "Fundamental numerical methods and data analysis.” </a:t>
            </a:r>
            <a:r>
              <a:rPr lang="en-US" sz="2400" b="1" dirty="0" smtClean="0"/>
              <a:t> Fundamental </a:t>
            </a:r>
            <a:r>
              <a:rPr lang="en-US" sz="2400" b="1" dirty="0" smtClean="0"/>
              <a:t>Numerical Methods and Data Analysis, by George Collins, II. (1990</a:t>
            </a:r>
            <a:r>
              <a:rPr lang="en-US" sz="2400" b="1" dirty="0" smtClean="0"/>
              <a:t>).</a:t>
            </a:r>
          </a:p>
          <a:p>
            <a:pPr algn="l" rtl="0"/>
            <a:r>
              <a:rPr lang="en-US" sz="2400" b="1" dirty="0" smtClean="0"/>
              <a:t>3.Dr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Kadhum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Muttar</a:t>
            </a:r>
            <a:r>
              <a:rPr lang="en-US" sz="2400" b="1" dirty="0" smtClean="0"/>
              <a:t>, University of Technology ,Materials Engineering Dept.</a:t>
            </a:r>
            <a:endParaRPr lang="en-US" sz="24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6841" y="927480"/>
            <a:ext cx="241617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5" dirty="0">
                <a:solidFill>
                  <a:srgbClr val="000000"/>
                </a:solidFill>
              </a:rPr>
              <a:t>Definition</a:t>
            </a:r>
            <a:endParaRPr sz="44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04470" rIns="0" bIns="0" rtlCol="0">
            <a:spAutoFit/>
          </a:bodyPr>
          <a:lstStyle/>
          <a:p>
            <a:pPr marL="433070">
              <a:lnSpc>
                <a:spcPct val="100000"/>
              </a:lnSpc>
              <a:spcBef>
                <a:spcPts val="1610"/>
              </a:spcBef>
            </a:pPr>
            <a:r>
              <a:rPr dirty="0"/>
              <a:t>If the Laplace transform of the function f(t) is</a:t>
            </a:r>
            <a:r>
              <a:rPr spc="-45" dirty="0"/>
              <a:t> </a:t>
            </a:r>
            <a:r>
              <a:rPr dirty="0"/>
              <a:t>F(s)</a:t>
            </a:r>
          </a:p>
          <a:p>
            <a:pPr marL="2809240" algn="l">
              <a:lnSpc>
                <a:spcPct val="100000"/>
              </a:lnSpc>
              <a:spcBef>
                <a:spcPts val="1964"/>
              </a:spcBef>
            </a:pPr>
            <a:r>
              <a:rPr sz="3600" b="0" i="1" spc="-85" dirty="0">
                <a:latin typeface="Times New Roman"/>
                <a:cs typeface="Times New Roman"/>
              </a:rPr>
              <a:t>L</a:t>
            </a:r>
            <a:r>
              <a:rPr sz="3600" b="0" spc="-85">
                <a:latin typeface="Times New Roman"/>
                <a:cs typeface="Times New Roman"/>
              </a:rPr>
              <a:t>{</a:t>
            </a:r>
            <a:r>
              <a:rPr sz="3600" b="0" spc="-330">
                <a:latin typeface="Times New Roman"/>
                <a:cs typeface="Times New Roman"/>
              </a:rPr>
              <a:t> </a:t>
            </a:r>
            <a:r>
              <a:rPr sz="3600" b="0" i="1" spc="5" smtClean="0">
                <a:latin typeface="Times New Roman"/>
                <a:cs typeface="Times New Roman"/>
              </a:rPr>
              <a:t>f</a:t>
            </a:r>
            <a:r>
              <a:rPr lang="ar-IQ" sz="3600" b="0" i="1" spc="-40" dirty="0" smtClean="0"/>
              <a:t>  </a:t>
            </a:r>
            <a:r>
              <a:rPr sz="3600" b="0" spc="75" smtClean="0">
                <a:latin typeface="Times New Roman"/>
                <a:cs typeface="Times New Roman"/>
              </a:rPr>
              <a:t>(</a:t>
            </a:r>
            <a:r>
              <a:rPr sz="3600" b="0" i="1" spc="75" smtClean="0">
                <a:latin typeface="Times New Roman"/>
                <a:cs typeface="Times New Roman"/>
              </a:rPr>
              <a:t>t</a:t>
            </a:r>
            <a:r>
              <a:rPr sz="3600" b="0" spc="75" dirty="0">
                <a:latin typeface="Times New Roman"/>
                <a:cs typeface="Times New Roman"/>
              </a:rPr>
              <a:t>)}</a:t>
            </a:r>
            <a:r>
              <a:rPr sz="3600" b="0" spc="-275" dirty="0">
                <a:latin typeface="Times New Roman"/>
                <a:cs typeface="Times New Roman"/>
              </a:rPr>
              <a:t> </a:t>
            </a:r>
            <a:r>
              <a:rPr sz="3600" b="0" spc="5">
                <a:latin typeface="Symbol"/>
                <a:cs typeface="Symbol"/>
              </a:rPr>
              <a:t></a:t>
            </a:r>
            <a:r>
              <a:rPr sz="3600" b="0" spc="100">
                <a:latin typeface="Times New Roman"/>
                <a:cs typeface="Times New Roman"/>
              </a:rPr>
              <a:t> </a:t>
            </a:r>
            <a:r>
              <a:rPr sz="3600" b="0" i="1" spc="10" smtClean="0">
                <a:latin typeface="Times New Roman"/>
                <a:cs typeface="Times New Roman"/>
              </a:rPr>
              <a:t>F</a:t>
            </a:r>
            <a:r>
              <a:rPr lang="ar-IQ" sz="3600" b="0" i="1" spc="10" dirty="0" smtClean="0">
                <a:latin typeface="Times New Roman"/>
                <a:cs typeface="Times New Roman"/>
              </a:rPr>
              <a:t>  </a:t>
            </a:r>
            <a:r>
              <a:rPr lang="en-US" sz="3600" b="0" i="1" spc="10" dirty="0" smtClean="0">
                <a:latin typeface="Times New Roman"/>
                <a:cs typeface="Times New Roman"/>
              </a:rPr>
              <a:t>(S)</a:t>
            </a:r>
            <a:endParaRPr sz="3600">
              <a:latin typeface="Times New Roman"/>
              <a:cs typeface="Times New Roman"/>
            </a:endParaRPr>
          </a:p>
          <a:p>
            <a:pPr marL="52705" marR="5080">
              <a:lnSpc>
                <a:spcPct val="100000"/>
              </a:lnSpc>
              <a:spcBef>
                <a:spcPts val="2590"/>
              </a:spcBef>
              <a:tabLst>
                <a:tab pos="7055484" algn="l"/>
              </a:tabLst>
            </a:pPr>
            <a:r>
              <a:rPr spc="-5" dirty="0"/>
              <a:t>Th</a:t>
            </a:r>
            <a:r>
              <a:rPr dirty="0"/>
              <a:t>e</a:t>
            </a:r>
            <a:r>
              <a:rPr spc="-5" dirty="0"/>
              <a:t> origina</a:t>
            </a:r>
            <a:r>
              <a:rPr dirty="0"/>
              <a:t>l</a:t>
            </a:r>
            <a:r>
              <a:rPr spc="-5" dirty="0"/>
              <a:t> functio</a:t>
            </a:r>
            <a:r>
              <a:rPr dirty="0"/>
              <a:t>n</a:t>
            </a:r>
            <a:r>
              <a:rPr spc="-5" dirty="0"/>
              <a:t> f(t</a:t>
            </a:r>
            <a:r>
              <a:rPr dirty="0"/>
              <a:t>)</a:t>
            </a:r>
            <a:r>
              <a:rPr spc="-5" dirty="0"/>
              <a:t> i</a:t>
            </a:r>
            <a:r>
              <a:rPr dirty="0"/>
              <a:t>s</a:t>
            </a:r>
            <a:r>
              <a:rPr spc="-5" dirty="0"/>
              <a:t> calle</a:t>
            </a:r>
            <a:r>
              <a:rPr dirty="0"/>
              <a:t>d</a:t>
            </a:r>
            <a:r>
              <a:rPr spc="-5" dirty="0"/>
              <a:t> th</a:t>
            </a:r>
            <a:r>
              <a:rPr dirty="0"/>
              <a:t>e</a:t>
            </a:r>
            <a:r>
              <a:rPr spc="-5" dirty="0"/>
              <a:t> invers</a:t>
            </a:r>
            <a:r>
              <a:rPr dirty="0"/>
              <a:t>e	</a:t>
            </a:r>
            <a:r>
              <a:rPr spc="-5" dirty="0"/>
              <a:t>transform  </a:t>
            </a:r>
            <a:r>
              <a:rPr dirty="0"/>
              <a:t>and will be denoted by L</a:t>
            </a:r>
            <a:r>
              <a:rPr sz="2850" baseline="23391" dirty="0"/>
              <a:t>-1</a:t>
            </a:r>
            <a:r>
              <a:rPr sz="2850" spc="-15" baseline="23391" dirty="0"/>
              <a:t> </a:t>
            </a:r>
            <a:r>
              <a:rPr sz="2800" dirty="0"/>
              <a:t>{F(s)}</a:t>
            </a:r>
            <a:endParaRPr sz="2800"/>
          </a:p>
          <a:p>
            <a:pPr marL="2917190">
              <a:lnSpc>
                <a:spcPct val="100000"/>
              </a:lnSpc>
              <a:spcBef>
                <a:spcPts val="2345"/>
              </a:spcBef>
            </a:pPr>
            <a:r>
              <a:rPr sz="3600" b="0" i="1" dirty="0">
                <a:latin typeface="Times New Roman"/>
                <a:cs typeface="Times New Roman"/>
              </a:rPr>
              <a:t>f</a:t>
            </a:r>
            <a:r>
              <a:rPr sz="3600" b="0" i="1" spc="-40" dirty="0">
                <a:latin typeface="Times New Roman"/>
                <a:cs typeface="Times New Roman"/>
              </a:rPr>
              <a:t> </a:t>
            </a:r>
            <a:r>
              <a:rPr sz="3600" b="0" spc="75" dirty="0">
                <a:latin typeface="Times New Roman"/>
                <a:cs typeface="Times New Roman"/>
              </a:rPr>
              <a:t>(</a:t>
            </a:r>
            <a:r>
              <a:rPr sz="3600" b="0" i="1" spc="215" dirty="0">
                <a:latin typeface="Times New Roman"/>
                <a:cs typeface="Times New Roman"/>
              </a:rPr>
              <a:t>t</a:t>
            </a:r>
            <a:r>
              <a:rPr sz="3600" b="0" spc="5" dirty="0">
                <a:latin typeface="Times New Roman"/>
                <a:cs typeface="Times New Roman"/>
              </a:rPr>
              <a:t>)</a:t>
            </a:r>
            <a:r>
              <a:rPr sz="3600" b="0" spc="-35" dirty="0">
                <a:latin typeface="Times New Roman"/>
                <a:cs typeface="Times New Roman"/>
              </a:rPr>
              <a:t> </a:t>
            </a:r>
            <a:r>
              <a:rPr sz="3600" b="0" spc="5" dirty="0">
                <a:latin typeface="Symbol"/>
                <a:cs typeface="Symbol"/>
              </a:rPr>
              <a:t></a:t>
            </a:r>
            <a:r>
              <a:rPr sz="3600" b="0" spc="100" dirty="0">
                <a:latin typeface="Times New Roman"/>
                <a:cs typeface="Times New Roman"/>
              </a:rPr>
              <a:t> </a:t>
            </a:r>
            <a:r>
              <a:rPr sz="3600" b="0" i="1" spc="-290" dirty="0">
                <a:latin typeface="Times New Roman"/>
                <a:cs typeface="Times New Roman"/>
              </a:rPr>
              <a:t>L</a:t>
            </a:r>
            <a:r>
              <a:rPr sz="3150" b="0" spc="7" baseline="42328" dirty="0">
                <a:latin typeface="Symbol"/>
                <a:cs typeface="Symbol"/>
              </a:rPr>
              <a:t></a:t>
            </a:r>
            <a:r>
              <a:rPr sz="3150" b="0" spc="37" baseline="42328" dirty="0">
                <a:latin typeface="Times New Roman"/>
                <a:cs typeface="Times New Roman"/>
              </a:rPr>
              <a:t>1</a:t>
            </a:r>
            <a:r>
              <a:rPr sz="4700" b="0" spc="-930" dirty="0">
                <a:latin typeface="Symbol"/>
                <a:cs typeface="Symbol"/>
              </a:rPr>
              <a:t></a:t>
            </a:r>
            <a:r>
              <a:rPr sz="3600" b="0" i="1" spc="5" dirty="0">
                <a:latin typeface="Times New Roman"/>
                <a:cs typeface="Times New Roman"/>
              </a:rPr>
              <a:t>F</a:t>
            </a:r>
            <a:r>
              <a:rPr sz="3600" b="0" i="1" spc="-520" dirty="0">
                <a:latin typeface="Times New Roman"/>
                <a:cs typeface="Times New Roman"/>
              </a:rPr>
              <a:t> </a:t>
            </a:r>
            <a:r>
              <a:rPr sz="3600" b="0" spc="215" dirty="0">
                <a:latin typeface="Times New Roman"/>
                <a:cs typeface="Times New Roman"/>
              </a:rPr>
              <a:t>(</a:t>
            </a:r>
            <a:r>
              <a:rPr sz="3600" b="0" i="1" spc="140" dirty="0">
                <a:latin typeface="Times New Roman"/>
                <a:cs typeface="Times New Roman"/>
              </a:rPr>
              <a:t>s</a:t>
            </a:r>
            <a:r>
              <a:rPr sz="3600" b="0" spc="-80" dirty="0">
                <a:latin typeface="Times New Roman"/>
                <a:cs typeface="Times New Roman"/>
              </a:rPr>
              <a:t>)</a:t>
            </a:r>
            <a:r>
              <a:rPr sz="4700" b="0" spc="-535" dirty="0">
                <a:latin typeface="Symbol"/>
                <a:cs typeface="Symbol"/>
              </a:rPr>
              <a:t></a:t>
            </a:r>
            <a:endParaRPr sz="47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90765" y="5600879"/>
            <a:ext cx="214503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Time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Domain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85201" y="5725428"/>
            <a:ext cx="303784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Frequency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Domain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476121" y="2471801"/>
            <a:ext cx="1045210" cy="0"/>
          </a:xfrm>
          <a:custGeom>
            <a:avLst/>
            <a:gdLst/>
            <a:ahLst/>
            <a:cxnLst/>
            <a:rect l="l" t="t" r="r" b="b"/>
            <a:pathLst>
              <a:path w="1045209">
                <a:moveTo>
                  <a:pt x="0" y="0"/>
                </a:moveTo>
                <a:lnTo>
                  <a:pt x="1044702" y="0"/>
                </a:lnTo>
              </a:path>
            </a:pathLst>
          </a:custGeom>
          <a:ln w="225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38739" y="1750948"/>
            <a:ext cx="1066800" cy="1905000"/>
          </a:xfrm>
          <a:custGeom>
            <a:avLst/>
            <a:gdLst/>
            <a:ahLst/>
            <a:cxnLst/>
            <a:rect l="l" t="t" r="r" b="b"/>
            <a:pathLst>
              <a:path w="1066800" h="1905000">
                <a:moveTo>
                  <a:pt x="800100" y="1428750"/>
                </a:moveTo>
                <a:lnTo>
                  <a:pt x="800100" y="476250"/>
                </a:lnTo>
                <a:lnTo>
                  <a:pt x="0" y="476250"/>
                </a:lnTo>
                <a:lnTo>
                  <a:pt x="0" y="1428750"/>
                </a:lnTo>
                <a:lnTo>
                  <a:pt x="800100" y="1428750"/>
                </a:lnTo>
                <a:close/>
              </a:path>
              <a:path w="1066800" h="1905000">
                <a:moveTo>
                  <a:pt x="1066800" y="952500"/>
                </a:moveTo>
                <a:lnTo>
                  <a:pt x="800100" y="0"/>
                </a:lnTo>
                <a:lnTo>
                  <a:pt x="800100" y="1905000"/>
                </a:lnTo>
                <a:lnTo>
                  <a:pt x="1066800" y="952500"/>
                </a:lnTo>
                <a:close/>
              </a:path>
            </a:pathLst>
          </a:custGeom>
          <a:solidFill>
            <a:srgbClr val="00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038739" y="1750948"/>
            <a:ext cx="1066800" cy="1905000"/>
          </a:xfrm>
          <a:custGeom>
            <a:avLst/>
            <a:gdLst/>
            <a:ahLst/>
            <a:cxnLst/>
            <a:rect l="l" t="t" r="r" b="b"/>
            <a:pathLst>
              <a:path w="1066800" h="1905000">
                <a:moveTo>
                  <a:pt x="800100" y="0"/>
                </a:moveTo>
                <a:lnTo>
                  <a:pt x="800100" y="476250"/>
                </a:lnTo>
                <a:lnTo>
                  <a:pt x="0" y="476250"/>
                </a:lnTo>
                <a:lnTo>
                  <a:pt x="0" y="1428750"/>
                </a:lnTo>
                <a:lnTo>
                  <a:pt x="800100" y="1428750"/>
                </a:lnTo>
                <a:lnTo>
                  <a:pt x="800100" y="1905000"/>
                </a:lnTo>
                <a:lnTo>
                  <a:pt x="1066800" y="952500"/>
                </a:lnTo>
                <a:lnTo>
                  <a:pt x="8001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38739" y="3503548"/>
            <a:ext cx="1066800" cy="1828800"/>
          </a:xfrm>
          <a:custGeom>
            <a:avLst/>
            <a:gdLst/>
            <a:ahLst/>
            <a:cxnLst/>
            <a:rect l="l" t="t" r="r" b="b"/>
            <a:pathLst>
              <a:path w="1066800" h="1828800">
                <a:moveTo>
                  <a:pt x="266700" y="1828800"/>
                </a:moveTo>
                <a:lnTo>
                  <a:pt x="266700" y="0"/>
                </a:lnTo>
                <a:lnTo>
                  <a:pt x="0" y="914400"/>
                </a:lnTo>
                <a:lnTo>
                  <a:pt x="266700" y="1828800"/>
                </a:lnTo>
                <a:close/>
              </a:path>
              <a:path w="1066800" h="1828800">
                <a:moveTo>
                  <a:pt x="1066800" y="1371600"/>
                </a:moveTo>
                <a:lnTo>
                  <a:pt x="1066800" y="457199"/>
                </a:lnTo>
                <a:lnTo>
                  <a:pt x="266700" y="457200"/>
                </a:lnTo>
                <a:lnTo>
                  <a:pt x="266700" y="1371600"/>
                </a:lnTo>
                <a:lnTo>
                  <a:pt x="1066800" y="13716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38739" y="3503548"/>
            <a:ext cx="1066800" cy="1828800"/>
          </a:xfrm>
          <a:custGeom>
            <a:avLst/>
            <a:gdLst/>
            <a:ahLst/>
            <a:cxnLst/>
            <a:rect l="l" t="t" r="r" b="b"/>
            <a:pathLst>
              <a:path w="1066800" h="1828800">
                <a:moveTo>
                  <a:pt x="266700" y="0"/>
                </a:moveTo>
                <a:lnTo>
                  <a:pt x="266700" y="457200"/>
                </a:lnTo>
                <a:lnTo>
                  <a:pt x="1066800" y="457199"/>
                </a:lnTo>
                <a:lnTo>
                  <a:pt x="1066800" y="1371600"/>
                </a:lnTo>
                <a:lnTo>
                  <a:pt x="266700" y="1371600"/>
                </a:lnTo>
                <a:lnTo>
                  <a:pt x="266700" y="1828800"/>
                </a:lnTo>
                <a:lnTo>
                  <a:pt x="0" y="914400"/>
                </a:lnTo>
                <a:lnTo>
                  <a:pt x="2667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52577" y="1744598"/>
          <a:ext cx="8305799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450"/>
                <a:gridCol w="1033145"/>
                <a:gridCol w="3672204"/>
              </a:tblGrid>
              <a:tr h="3600450">
                <a:tc rowSpan="2">
                  <a:txBody>
                    <a:bodyPr/>
                    <a:lstStyle/>
                    <a:p>
                      <a:pPr marL="186690">
                        <a:lnSpc>
                          <a:spcPct val="100000"/>
                        </a:lnSpc>
                        <a:spcBef>
                          <a:spcPts val="2485"/>
                        </a:spcBef>
                      </a:pPr>
                      <a:r>
                        <a:rPr sz="4250" i="1" dirty="0">
                          <a:latin typeface="Times New Roman"/>
                          <a:cs typeface="Times New Roman"/>
                        </a:rPr>
                        <a:t>f </a:t>
                      </a:r>
                      <a:r>
                        <a:rPr sz="4250" spc="8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4250" i="1" spc="8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4250" spc="85" dirty="0">
                          <a:latin typeface="Times New Roman"/>
                          <a:cs typeface="Times New Roman"/>
                        </a:rPr>
                        <a:t>) </a:t>
                      </a:r>
                      <a:r>
                        <a:rPr sz="4250" dirty="0">
                          <a:latin typeface="Symbol"/>
                          <a:cs typeface="Symbol"/>
                        </a:rPr>
                        <a:t></a:t>
                      </a:r>
                      <a:r>
                        <a:rPr sz="4250" spc="-3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4250" i="1" spc="12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3675" spc="179" baseline="43083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3675" spc="179" baseline="43083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3675" i="1" spc="179" baseline="43083" dirty="0">
                          <a:latin typeface="Times New Roman"/>
                          <a:cs typeface="Times New Roman"/>
                        </a:rPr>
                        <a:t>t</a:t>
                      </a:r>
                      <a:endParaRPr sz="3675" baseline="43083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5200">
                        <a:latin typeface="Times New Roman"/>
                        <a:cs typeface="Times New Roman"/>
                      </a:endParaRPr>
                    </a:p>
                    <a:p>
                      <a:pPr marL="250825" marR="215900">
                        <a:lnSpc>
                          <a:spcPct val="150200"/>
                        </a:lnSpc>
                        <a:spcBef>
                          <a:spcPts val="5"/>
                        </a:spcBef>
                      </a:pPr>
                      <a:r>
                        <a:rPr sz="2800" dirty="0">
                          <a:solidFill>
                            <a:srgbClr val="0033CC"/>
                          </a:solidFill>
                          <a:latin typeface="Arial"/>
                          <a:cs typeface="Arial"/>
                        </a:rPr>
                        <a:t>t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is a real variable  </a:t>
                      </a:r>
                      <a:r>
                        <a:rPr sz="2800" dirty="0">
                          <a:solidFill>
                            <a:srgbClr val="0033CC"/>
                          </a:solidFill>
                          <a:latin typeface="Arial"/>
                          <a:cs typeface="Arial"/>
                        </a:rPr>
                        <a:t>f(t)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is a real</a:t>
                      </a:r>
                      <a:r>
                        <a:rPr sz="28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function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155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4050">
                        <a:latin typeface="Times New Roman"/>
                        <a:cs typeface="Times New Roman"/>
                      </a:endParaRPr>
                    </a:p>
                    <a:p>
                      <a:pPr marL="323850">
                        <a:lnSpc>
                          <a:spcPct val="100000"/>
                        </a:lnSpc>
                      </a:pPr>
                      <a:r>
                        <a:rPr sz="3600" b="1" i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900" b="1" i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Laplace</a:t>
                      </a:r>
                      <a:r>
                        <a:rPr sz="900" b="1" i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Transform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38455">
                        <a:lnSpc>
                          <a:spcPct val="100000"/>
                        </a:lnSpc>
                      </a:pPr>
                      <a:r>
                        <a:rPr sz="4800" b="1" i="1" spc="-7" baseline="-32986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2100" b="1" i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-1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18745" indent="279400">
                        <a:lnSpc>
                          <a:spcPct val="100000"/>
                        </a:lnSpc>
                        <a:spcBef>
                          <a:spcPts val="1980"/>
                        </a:spcBef>
                      </a:pPr>
                      <a:r>
                        <a:rPr sz="900" b="1" i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Inverse  Laplace</a:t>
                      </a:r>
                      <a:r>
                        <a:rPr sz="900" b="1" i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i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Transform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35660">
                        <a:lnSpc>
                          <a:spcPts val="4215"/>
                        </a:lnSpc>
                        <a:spcBef>
                          <a:spcPts val="2485"/>
                        </a:spcBef>
                        <a:tabLst>
                          <a:tab pos="2776855" algn="l"/>
                        </a:tabLst>
                      </a:pPr>
                      <a:r>
                        <a:rPr sz="4250" i="1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4250" i="1" spc="-6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4250" spc="10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4250" i="1" spc="10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4250" spc="105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425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4250" dirty="0">
                          <a:latin typeface="Symbol"/>
                          <a:cs typeface="Symbol"/>
                        </a:rPr>
                        <a:t></a:t>
                      </a:r>
                      <a:r>
                        <a:rPr sz="425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6375" baseline="35294" dirty="0">
                          <a:latin typeface="Times New Roman"/>
                          <a:cs typeface="Times New Roman"/>
                        </a:rPr>
                        <a:t>1</a:t>
                      </a:r>
                      <a:endParaRPr sz="6375" baseline="35294">
                        <a:latin typeface="Times New Roman"/>
                        <a:cs typeface="Times New Roman"/>
                      </a:endParaRPr>
                    </a:p>
                    <a:p>
                      <a:pPr marL="2434590">
                        <a:lnSpc>
                          <a:spcPts val="4215"/>
                        </a:lnSpc>
                      </a:pPr>
                      <a:r>
                        <a:rPr sz="4250" i="1" dirty="0">
                          <a:latin typeface="Times New Roman"/>
                          <a:cs typeface="Times New Roman"/>
                        </a:rPr>
                        <a:t>s </a:t>
                      </a:r>
                      <a:r>
                        <a:rPr sz="4250" dirty="0">
                          <a:latin typeface="Symbol"/>
                          <a:cs typeface="Symbol"/>
                        </a:rPr>
                        <a:t></a:t>
                      </a:r>
                      <a:r>
                        <a:rPr sz="4250" spc="-6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4250" dirty="0">
                          <a:latin typeface="Times New Roman"/>
                          <a:cs typeface="Times New Roman"/>
                        </a:rPr>
                        <a:t>2</a:t>
                      </a:r>
                      <a:endParaRPr sz="4250">
                        <a:latin typeface="Times New Roman"/>
                        <a:cs typeface="Times New Roman"/>
                      </a:endParaRPr>
                    </a:p>
                    <a:p>
                      <a:pPr marL="111125">
                        <a:lnSpc>
                          <a:spcPct val="100000"/>
                        </a:lnSpc>
                        <a:spcBef>
                          <a:spcPts val="3670"/>
                        </a:spcBef>
                      </a:pPr>
                      <a:r>
                        <a:rPr sz="28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is complex</a:t>
                      </a:r>
                      <a:r>
                        <a:rPr sz="28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variable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  <a:p>
                      <a:pPr marL="111125" marR="842644">
                        <a:lnSpc>
                          <a:spcPct val="100000"/>
                        </a:lnSpc>
                      </a:pPr>
                      <a:r>
                        <a:rPr sz="28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F(s)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is a</a:t>
                      </a:r>
                      <a:r>
                        <a:rPr sz="28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complex  valued</a:t>
                      </a:r>
                      <a:r>
                        <a:rPr sz="28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function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155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15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55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057400"/>
            <a:ext cx="8305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object 3"/>
          <p:cNvSpPr txBox="1">
            <a:spLocks/>
          </p:cNvSpPr>
          <p:nvPr/>
        </p:nvSpPr>
        <p:spPr>
          <a:xfrm>
            <a:off x="2624467" y="738251"/>
            <a:ext cx="3633470" cy="708025"/>
          </a:xfrm>
          <a:prstGeom prst="rect">
            <a:avLst/>
          </a:prstGeom>
          <a:solidFill>
            <a:srgbClr val="FFDA9D"/>
          </a:solidFill>
          <a:ln w="57150">
            <a:solidFill>
              <a:srgbClr val="663300"/>
            </a:solidFill>
          </a:ln>
        </p:spPr>
        <p:txBody>
          <a:bodyPr vert="horz" wrap="square" lIns="0" tIns="57150" rIns="0" bIns="0" rtlCol="0">
            <a:spAutoFit/>
          </a:bodyPr>
          <a:lstStyle/>
          <a:p>
            <a:pPr marL="100965" marR="0" lvl="0" indent="0" defTabSz="91440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Transform</a:t>
            </a:r>
            <a:r>
              <a:rPr kumimoji="0" lang="en-US" sz="4000" b="0" i="0" u="none" strike="noStrike" kern="0" cap="none" spc="-55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en-US" sz="4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Pairs:</a:t>
            </a:r>
            <a:endParaRPr kumimoji="0" lang="en-US" sz="4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j-ea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03491" y="608202"/>
            <a:ext cx="425894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0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Linearity</a:t>
            </a:r>
            <a:r>
              <a:rPr sz="4000" b="1" u="heavy" spc="-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0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Property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86547" y="2029521"/>
            <a:ext cx="8293734" cy="84581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100" b="0" i="1" spc="-335" dirty="0">
                <a:solidFill>
                  <a:srgbClr val="000000"/>
                </a:solidFill>
                <a:latin typeface="Times New Roman"/>
                <a:cs typeface="Times New Roman"/>
              </a:rPr>
              <a:t>L</a:t>
            </a:r>
            <a:r>
              <a:rPr sz="3600" b="0" spc="-179" baseline="42824" dirty="0">
                <a:solidFill>
                  <a:srgbClr val="000000"/>
                </a:solidFill>
                <a:latin typeface="Symbol"/>
                <a:cs typeface="Symbol"/>
              </a:rPr>
              <a:t></a:t>
            </a:r>
            <a:r>
              <a:rPr sz="3600" b="0" spc="44" baseline="42824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sz="5350" b="0" spc="-1050" dirty="0">
                <a:solidFill>
                  <a:srgbClr val="000000"/>
                </a:solidFill>
                <a:latin typeface="Symbol"/>
                <a:cs typeface="Symbol"/>
              </a:rPr>
              <a:t></a:t>
            </a:r>
            <a:r>
              <a:rPr sz="4100" b="0" i="1" spc="10" dirty="0">
                <a:solidFill>
                  <a:srgbClr val="000000"/>
                </a:solidFill>
                <a:latin typeface="Times New Roman"/>
                <a:cs typeface="Times New Roman"/>
              </a:rPr>
              <a:t>F</a:t>
            </a:r>
            <a:r>
              <a:rPr sz="4100" b="0" i="1" spc="-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100" b="0" spc="250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sz="4100" b="0" i="1" spc="155" dirty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sz="4100" b="0" spc="5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sz="4100" b="0" spc="-2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100" b="0" spc="10" dirty="0">
                <a:solidFill>
                  <a:srgbClr val="000000"/>
                </a:solidFill>
                <a:latin typeface="Symbol"/>
                <a:cs typeface="Symbol"/>
              </a:rPr>
              <a:t></a:t>
            </a:r>
            <a:r>
              <a:rPr sz="4100" b="0" spc="-3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100" b="0" i="1" spc="190" dirty="0">
                <a:solidFill>
                  <a:srgbClr val="000000"/>
                </a:solidFill>
                <a:latin typeface="Times New Roman"/>
                <a:cs typeface="Times New Roman"/>
              </a:rPr>
              <a:t>G</a:t>
            </a:r>
            <a:r>
              <a:rPr sz="4100" b="0" spc="245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sz="4100" b="0" i="1" spc="155" dirty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sz="4100" b="0" spc="-85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sz="5350" b="0" spc="-345" dirty="0">
                <a:solidFill>
                  <a:srgbClr val="000000"/>
                </a:solidFill>
                <a:latin typeface="Symbol"/>
                <a:cs typeface="Symbol"/>
              </a:rPr>
              <a:t></a:t>
            </a:r>
            <a:r>
              <a:rPr sz="4100" b="0" spc="10" dirty="0">
                <a:solidFill>
                  <a:srgbClr val="000000"/>
                </a:solidFill>
                <a:latin typeface="Symbol"/>
                <a:cs typeface="Symbol"/>
              </a:rPr>
              <a:t></a:t>
            </a:r>
            <a:r>
              <a:rPr sz="4100" b="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100" b="0" i="1" spc="-325" dirty="0">
                <a:solidFill>
                  <a:srgbClr val="000000"/>
                </a:solidFill>
                <a:latin typeface="Times New Roman"/>
                <a:cs typeface="Times New Roman"/>
              </a:rPr>
              <a:t>L</a:t>
            </a:r>
            <a:r>
              <a:rPr sz="3600" b="0" spc="-187" baseline="42824" dirty="0">
                <a:solidFill>
                  <a:srgbClr val="000000"/>
                </a:solidFill>
                <a:latin typeface="Symbol"/>
                <a:cs typeface="Symbol"/>
              </a:rPr>
              <a:t></a:t>
            </a:r>
            <a:r>
              <a:rPr sz="3600" b="0" spc="44" baseline="42824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sz="5350" b="0" spc="-1055" dirty="0">
                <a:solidFill>
                  <a:srgbClr val="000000"/>
                </a:solidFill>
                <a:latin typeface="Symbol"/>
                <a:cs typeface="Symbol"/>
              </a:rPr>
              <a:t></a:t>
            </a:r>
            <a:r>
              <a:rPr sz="4100" b="0" i="1" spc="10" dirty="0">
                <a:solidFill>
                  <a:srgbClr val="000000"/>
                </a:solidFill>
                <a:latin typeface="Times New Roman"/>
                <a:cs typeface="Times New Roman"/>
              </a:rPr>
              <a:t>F</a:t>
            </a:r>
            <a:r>
              <a:rPr sz="4100" b="0" i="1" spc="-59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100" b="0" spc="245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sz="4100" b="0" i="1" spc="155" dirty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sz="4100" b="0" spc="-90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sz="5350" b="0" spc="-555" dirty="0">
                <a:solidFill>
                  <a:srgbClr val="000000"/>
                </a:solidFill>
                <a:latin typeface="Symbol"/>
                <a:cs typeface="Symbol"/>
              </a:rPr>
              <a:t></a:t>
            </a:r>
            <a:r>
              <a:rPr sz="4100" b="0" spc="10" dirty="0">
                <a:solidFill>
                  <a:srgbClr val="000000"/>
                </a:solidFill>
                <a:latin typeface="Symbol"/>
                <a:cs typeface="Symbol"/>
              </a:rPr>
              <a:t></a:t>
            </a:r>
            <a:r>
              <a:rPr sz="4100" b="0" spc="-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100" b="0" i="1" spc="-325" dirty="0">
                <a:solidFill>
                  <a:srgbClr val="000000"/>
                </a:solidFill>
                <a:latin typeface="Times New Roman"/>
                <a:cs typeface="Times New Roman"/>
              </a:rPr>
              <a:t>L</a:t>
            </a:r>
            <a:r>
              <a:rPr sz="3600" b="0" spc="-187" baseline="42824" dirty="0">
                <a:solidFill>
                  <a:srgbClr val="000000"/>
                </a:solidFill>
                <a:latin typeface="Symbol"/>
                <a:cs typeface="Symbol"/>
              </a:rPr>
              <a:t></a:t>
            </a:r>
            <a:r>
              <a:rPr sz="3600" b="0" spc="44" baseline="42824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sz="5350" b="0" spc="-1310" dirty="0">
                <a:solidFill>
                  <a:srgbClr val="000000"/>
                </a:solidFill>
                <a:latin typeface="Symbol"/>
                <a:cs typeface="Symbol"/>
              </a:rPr>
              <a:t></a:t>
            </a:r>
            <a:r>
              <a:rPr sz="4100" b="0" i="1" spc="190" dirty="0">
                <a:solidFill>
                  <a:srgbClr val="000000"/>
                </a:solidFill>
                <a:latin typeface="Times New Roman"/>
                <a:cs typeface="Times New Roman"/>
              </a:rPr>
              <a:t>G</a:t>
            </a:r>
            <a:r>
              <a:rPr sz="4100" b="0" spc="245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sz="4100" b="0" i="1" spc="155" dirty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sz="4100" b="0" spc="-85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sz="5350" b="0" spc="-605" dirty="0">
                <a:solidFill>
                  <a:srgbClr val="000000"/>
                </a:solidFill>
                <a:latin typeface="Symbol"/>
                <a:cs typeface="Symbol"/>
              </a:rPr>
              <a:t></a:t>
            </a:r>
            <a:endParaRPr sz="53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0634" y="3580003"/>
            <a:ext cx="6016365" cy="1974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sz="40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First </a:t>
            </a:r>
            <a:r>
              <a:rPr sz="4000" b="1" u="heavy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Shifting</a:t>
            </a:r>
            <a:r>
              <a:rPr sz="4000" b="1" u="heavy" spc="-3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000" b="1" u="heavy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Property</a:t>
            </a:r>
            <a:endParaRPr sz="4000" smtClean="0">
              <a:latin typeface="Times New Roman"/>
              <a:cs typeface="Times New Roman"/>
            </a:endParaRPr>
          </a:p>
          <a:p>
            <a:pPr algn="l">
              <a:lnSpc>
                <a:spcPct val="100000"/>
              </a:lnSpc>
              <a:spcBef>
                <a:spcPts val="30"/>
              </a:spcBef>
            </a:pPr>
            <a:endParaRPr sz="4250" smtClean="0">
              <a:latin typeface="Times New Roman"/>
              <a:cs typeface="Times New Roman"/>
            </a:endParaRPr>
          </a:p>
          <a:p>
            <a:pPr marL="203200" algn="l">
              <a:lnSpc>
                <a:spcPct val="100000"/>
              </a:lnSpc>
            </a:pPr>
            <a:endParaRPr sz="4500">
              <a:latin typeface="Times New Roman"/>
              <a:cs typeface="Times New Roman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419600"/>
            <a:ext cx="57150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057400"/>
            <a:ext cx="8763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685800" y="1143000"/>
            <a:ext cx="579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en-US" sz="3200" b="1" u="heavy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Second Shifting</a:t>
            </a:r>
            <a:r>
              <a:rPr lang="en-US" sz="3200" b="1" u="heavy" spc="-1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en-US" sz="3200" b="1" u="heavy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Property</a:t>
            </a:r>
            <a:endParaRPr lang="en-US"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09600"/>
            <a:ext cx="8458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78578"/>
            <a:ext cx="8839200" cy="5593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63165" marR="5080" indent="-24511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Inverse </a:t>
            </a:r>
            <a:r>
              <a:rPr dirty="0"/>
              <a:t>Laplace </a:t>
            </a:r>
            <a:r>
              <a:rPr spc="-5" dirty="0"/>
              <a:t>by </a:t>
            </a:r>
            <a:r>
              <a:rPr dirty="0"/>
              <a:t>Partial</a:t>
            </a:r>
            <a:r>
              <a:rPr spc="-70" dirty="0"/>
              <a:t> </a:t>
            </a:r>
            <a:r>
              <a:rPr dirty="0"/>
              <a:t>Fraction  </a:t>
            </a:r>
            <a:r>
              <a:rPr spc="-5" dirty="0"/>
              <a:t>Expansion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79550" y="4013408"/>
            <a:ext cx="4634865" cy="2473960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45085" algn="l">
              <a:lnSpc>
                <a:spcPct val="100000"/>
              </a:lnSpc>
              <a:spcBef>
                <a:spcPts val="1075"/>
              </a:spcBef>
            </a:pPr>
            <a:r>
              <a:rPr sz="3200" spc="5" dirty="0">
                <a:latin typeface="Times New Roman"/>
                <a:cs typeface="Times New Roman"/>
              </a:rPr>
              <a:t>We</a:t>
            </a:r>
            <a:r>
              <a:rPr sz="3200" spc="-1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will</a:t>
            </a:r>
            <a:r>
              <a:rPr sz="3200" spc="-29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consider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three</a:t>
            </a:r>
            <a:r>
              <a:rPr sz="3200" spc="-27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cases</a:t>
            </a:r>
            <a:endParaRPr sz="3200">
              <a:latin typeface="Times New Roman"/>
              <a:cs typeface="Times New Roman"/>
            </a:endParaRPr>
          </a:p>
          <a:p>
            <a:pPr marL="472440" indent="-459740" algn="l">
              <a:lnSpc>
                <a:spcPct val="100000"/>
              </a:lnSpc>
              <a:spcBef>
                <a:spcPts val="980"/>
              </a:spcBef>
              <a:buChar char="*"/>
              <a:tabLst>
                <a:tab pos="472440" algn="l"/>
                <a:tab pos="473075" algn="l"/>
              </a:tabLst>
            </a:pPr>
            <a:r>
              <a:rPr sz="3200" dirty="0">
                <a:latin typeface="Times New Roman"/>
                <a:cs typeface="Times New Roman"/>
              </a:rPr>
              <a:t>distict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poles</a:t>
            </a:r>
            <a:endParaRPr sz="3200">
              <a:latin typeface="Times New Roman"/>
              <a:cs typeface="Times New Roman"/>
            </a:endParaRPr>
          </a:p>
          <a:p>
            <a:pPr marL="478155" indent="-465455" algn="l">
              <a:lnSpc>
                <a:spcPct val="100000"/>
              </a:lnSpc>
              <a:spcBef>
                <a:spcPts val="985"/>
              </a:spcBef>
              <a:buChar char="*"/>
              <a:tabLst>
                <a:tab pos="478155" algn="l"/>
                <a:tab pos="478790" algn="l"/>
              </a:tabLst>
            </a:pPr>
            <a:r>
              <a:rPr sz="3200" spc="5" dirty="0">
                <a:latin typeface="Times New Roman"/>
                <a:cs typeface="Times New Roman"/>
              </a:rPr>
              <a:t>repeated</a:t>
            </a:r>
            <a:r>
              <a:rPr sz="3200" spc="-28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poles</a:t>
            </a:r>
            <a:endParaRPr sz="3200">
              <a:latin typeface="Times New Roman"/>
              <a:cs typeface="Times New Roman"/>
            </a:endParaRPr>
          </a:p>
          <a:p>
            <a:pPr marL="472440" indent="-459105" algn="l">
              <a:lnSpc>
                <a:spcPct val="100000"/>
              </a:lnSpc>
              <a:spcBef>
                <a:spcPts val="975"/>
              </a:spcBef>
              <a:buChar char="*"/>
              <a:tabLst>
                <a:tab pos="472440" algn="l"/>
                <a:tab pos="473075" algn="l"/>
              </a:tabLst>
            </a:pPr>
            <a:r>
              <a:rPr sz="3200" spc="5" dirty="0">
                <a:latin typeface="Times New Roman"/>
                <a:cs typeface="Times New Roman"/>
              </a:rPr>
              <a:t>complex</a:t>
            </a:r>
            <a:r>
              <a:rPr sz="3200" spc="-27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poles</a:t>
            </a:r>
            <a:endParaRPr sz="3200">
              <a:latin typeface="Times New Roman"/>
              <a:cs typeface="Times New Roman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905000"/>
            <a:ext cx="8077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220</Words>
  <Application>Microsoft Office PowerPoint</Application>
  <PresentationFormat>عرض على الشاشة (3:4)‏</PresentationFormat>
  <Paragraphs>45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Office Theme</vt:lpstr>
      <vt:lpstr>المحاضرة العاشرة</vt:lpstr>
      <vt:lpstr>Definition</vt:lpstr>
      <vt:lpstr>الشريحة 3</vt:lpstr>
      <vt:lpstr>الشريحة 4</vt:lpstr>
      <vt:lpstr>L1F (s)  G(s) L1F (s) L1G(s)</vt:lpstr>
      <vt:lpstr>الشريحة 6</vt:lpstr>
      <vt:lpstr>الشريحة 7</vt:lpstr>
      <vt:lpstr>الشريحة 8</vt:lpstr>
      <vt:lpstr>Inverse Laplace by Partial Fraction  Expansion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 207: Modeling and Simulation Laplace Transform (Review of Complex Analysis)</dc:title>
  <dc:creator>Fadelah</dc:creator>
  <cp:lastModifiedBy>DR.Ahmed Saker 2O14</cp:lastModifiedBy>
  <cp:revision>5</cp:revision>
  <dcterms:created xsi:type="dcterms:W3CDTF">2018-11-08T16:19:21Z</dcterms:created>
  <dcterms:modified xsi:type="dcterms:W3CDTF">2018-11-08T16:57:21Z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2013-11-25T00:00:00Z</vt:filetime>
  </property>
  <property fmtid="{D5CDD505-2E9C-101B-9397-08002B2CF9AE}" pid="3" name="Creator">
    <vt:lpwstr>RAD PDF</vt:lpwstr>
  </property>
  <property fmtid="{D5CDD505-2E9C-101B-9397-08002B2CF9AE}" pid="4" name="LastSaved">
    <vt:filetime>2018-11-08T00:00:00Z</vt:filetime>
  </property>
</Properties>
</file>